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Tahoma"/>
      <p:regular r:id="rId23"/>
      <p:bold r:id="rId24"/>
    </p:embeddedFont>
    <p:embeddedFont>
      <p:font typeface="Fira Sans Extra Condense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IrKz0wyDEqCh8oY9QWoo5/gF5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bold.fntdata"/><Relationship Id="rId25" Type="http://schemas.openxmlformats.org/officeDocument/2006/relationships/font" Target="fonts/FiraSansExtraCondensed-regular.fntdata"/><Relationship Id="rId28" Type="http://schemas.openxmlformats.org/officeDocument/2006/relationships/font" Target="fonts/FiraSansExtraCondensed-boldItalic.fntdata"/><Relationship Id="rId27" Type="http://schemas.openxmlformats.org/officeDocument/2006/relationships/font" Target="fonts/FiraSansExtra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353781" y="274638"/>
            <a:ext cx="856672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Calibri"/>
              <a:buNone/>
            </a:pPr>
            <a:r>
              <a:rPr lang="es-CO">
                <a:solidFill>
                  <a:srgbClr val="002060"/>
                </a:solidFill>
              </a:rPr>
              <a:t>Entrenamiento y Clasificación de la Base para los Modelos</a:t>
            </a:r>
            <a:endParaRPr/>
          </a:p>
        </p:txBody>
      </p:sp>
      <p:pic>
        <p:nvPicPr>
          <p:cNvPr id="218" name="Google Shape;2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81" y="1568959"/>
            <a:ext cx="6135675" cy="98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781" y="2696421"/>
            <a:ext cx="7848108" cy="17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5">
            <a:alphaModFix/>
          </a:blip>
          <a:srcRect b="6955" l="0" r="0" t="0"/>
          <a:stretch/>
        </p:blipFill>
        <p:spPr>
          <a:xfrm>
            <a:off x="353781" y="4718191"/>
            <a:ext cx="5778857" cy="11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type="ctrTitle"/>
          </p:nvPr>
        </p:nvSpPr>
        <p:spPr>
          <a:xfrm>
            <a:off x="2027382" y="368717"/>
            <a:ext cx="6858000" cy="616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ahoma"/>
              <a:buNone/>
            </a:pPr>
            <a:r>
              <a:rPr lang="es-CO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Modelo de Clasificación</a:t>
            </a:r>
            <a:endParaRPr/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594" y="1389292"/>
            <a:ext cx="7638811" cy="3901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>
            <p:ph type="title"/>
          </p:nvPr>
        </p:nvSpPr>
        <p:spPr>
          <a:xfrm>
            <a:off x="908394" y="971366"/>
            <a:ext cx="2598792" cy="700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ahoma"/>
              <a:buNone/>
            </a:pPr>
            <a:r>
              <a:rPr lang="es-CO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Regresión Logística</a:t>
            </a:r>
            <a:endParaRPr/>
          </a:p>
        </p:txBody>
      </p:sp>
      <p:sp>
        <p:nvSpPr>
          <p:cNvPr descr="Cuál es la diferencia entre las máquinas de soporte vectorial lineales y la regresión  logística? - Quora" id="232" name="Google Shape;232;p12"/>
          <p:cNvSpPr/>
          <p:nvPr/>
        </p:nvSpPr>
        <p:spPr>
          <a:xfrm>
            <a:off x="5980545" y="1374991"/>
            <a:ext cx="17780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uál es la diferencia entre las máquinas de soporte vectorial lineales y la regresión  logística? - Quora" id="233" name="Google Shape;233;p12"/>
          <p:cNvSpPr/>
          <p:nvPr/>
        </p:nvSpPr>
        <p:spPr>
          <a:xfrm>
            <a:off x="4369297" y="294161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2639181" y="87610"/>
            <a:ext cx="4596629" cy="60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500"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ahoma"/>
              <a:buNone/>
            </a:pPr>
            <a:r>
              <a:rPr lang="es-CO" sz="44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Modelos Entrenados</a:t>
            </a:r>
            <a:endParaRPr/>
          </a:p>
        </p:txBody>
      </p:sp>
      <p:pic>
        <p:nvPicPr>
          <p:cNvPr id="235" name="Google Shape;23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59" y="1572487"/>
            <a:ext cx="4286442" cy="142288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/>
          <p:nvPr/>
        </p:nvSpPr>
        <p:spPr>
          <a:xfrm>
            <a:off x="5731164" y="969670"/>
            <a:ext cx="2447946" cy="60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ahoma"/>
              <a:buNone/>
            </a:pPr>
            <a:r>
              <a:rPr lang="es-CO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KNN</a:t>
            </a:r>
            <a:endParaRPr/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96" y="1518730"/>
            <a:ext cx="3912666" cy="407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747873" y="3246415"/>
            <a:ext cx="2919833" cy="580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ahoma"/>
              <a:buNone/>
            </a:pPr>
            <a:r>
              <a:rPr b="0" i="0" lang="es-CO" sz="2000" u="none" cap="none" strike="noStrike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Máquinas de vectores soporte </a:t>
            </a:r>
            <a:endParaRPr/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838" y="4040793"/>
            <a:ext cx="4257814" cy="15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uál es la diferencia entre las máquinas de soporte vectorial lineales y la regresión  logística? - Quora" id="244" name="Google Shape;244;p13"/>
          <p:cNvSpPr/>
          <p:nvPr/>
        </p:nvSpPr>
        <p:spPr>
          <a:xfrm>
            <a:off x="5980545" y="1374991"/>
            <a:ext cx="1778000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uál es la diferencia entre las máquinas de soporte vectorial lineales y la regresión  logística? - Quora" id="245" name="Google Shape;245;p13"/>
          <p:cNvSpPr/>
          <p:nvPr/>
        </p:nvSpPr>
        <p:spPr>
          <a:xfrm>
            <a:off x="4369297" y="294161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2276279" y="322219"/>
            <a:ext cx="4596629" cy="602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500" lnSpcReduction="1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ahoma"/>
              <a:buNone/>
            </a:pPr>
            <a:r>
              <a:rPr lang="es-CO" sz="44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Modelos Entrenados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431076" y="1677511"/>
            <a:ext cx="3803093" cy="429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ahoma"/>
              <a:buNone/>
            </a:pPr>
            <a:r>
              <a:rPr lang="es-CO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Análisis discriminante lineal</a:t>
            </a:r>
            <a:endParaRPr/>
          </a:p>
        </p:txBody>
      </p: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09" y="2191989"/>
            <a:ext cx="4262488" cy="1693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 txBox="1"/>
          <p:nvPr/>
        </p:nvSpPr>
        <p:spPr>
          <a:xfrm>
            <a:off x="5460955" y="1667711"/>
            <a:ext cx="2828503" cy="4293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ahoma"/>
              <a:buNone/>
            </a:pPr>
            <a:r>
              <a:rPr lang="es-CO" sz="2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Regresión Gausiana</a:t>
            </a:r>
            <a:endParaRPr sz="200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671" y="2186406"/>
            <a:ext cx="4262488" cy="169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/>
          <p:nvPr>
            <p:ph type="title"/>
          </p:nvPr>
        </p:nvSpPr>
        <p:spPr>
          <a:xfrm>
            <a:off x="488752" y="491210"/>
            <a:ext cx="6545936" cy="724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Tahoma"/>
              <a:buNone/>
            </a:pPr>
            <a:r>
              <a:rPr lang="es-CO" sz="6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Confusion matrix</a:t>
            </a:r>
            <a:endParaRPr sz="6000">
              <a:solidFill>
                <a:srgbClr val="0020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6" name="Google Shape;2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006" y="2424651"/>
            <a:ext cx="4747334" cy="241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863" y="3211371"/>
            <a:ext cx="3034160" cy="994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 txBox="1"/>
          <p:nvPr/>
        </p:nvSpPr>
        <p:spPr>
          <a:xfrm>
            <a:off x="5749979" y="1851290"/>
            <a:ext cx="3086655" cy="724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ahoma"/>
              <a:buNone/>
            </a:pPr>
            <a:r>
              <a:rPr lang="es-CO" sz="33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Confusion matrix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Tahoma"/>
              <a:buNone/>
            </a:pPr>
            <a:r>
              <a:rPr lang="es-CO" sz="33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SVM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703" y="3639095"/>
            <a:ext cx="3021805" cy="165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6586" y="1348567"/>
            <a:ext cx="3031902" cy="163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 rotWithShape="1">
          <a:blip r:embed="rId5">
            <a:alphaModFix/>
          </a:blip>
          <a:srcRect b="14568" l="0" r="0" t="0"/>
          <a:stretch/>
        </p:blipFill>
        <p:spPr>
          <a:xfrm>
            <a:off x="827701" y="5270980"/>
            <a:ext cx="3021806" cy="53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 rotWithShape="1">
          <a:blip r:embed="rId6">
            <a:alphaModFix/>
          </a:blip>
          <a:srcRect b="9623" l="0" r="0" t="-1"/>
          <a:stretch/>
        </p:blipFill>
        <p:spPr>
          <a:xfrm>
            <a:off x="5128949" y="3082051"/>
            <a:ext cx="3031902" cy="44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605" y="1450167"/>
            <a:ext cx="3031902" cy="163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7605" y="3082052"/>
            <a:ext cx="3031902" cy="537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 txBox="1"/>
          <p:nvPr/>
        </p:nvSpPr>
        <p:spPr>
          <a:xfrm>
            <a:off x="397164" y="1"/>
            <a:ext cx="8599054" cy="913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Tahoma"/>
              <a:buNone/>
            </a:pPr>
            <a:r>
              <a:rPr lang="es-CO" sz="6000">
                <a:solidFill>
                  <a:srgbClr val="002060"/>
                </a:solidFill>
                <a:latin typeface="Tahoma"/>
                <a:ea typeface="Tahoma"/>
                <a:cs typeface="Tahoma"/>
                <a:sym typeface="Tahoma"/>
              </a:rPr>
              <a:t>Métricas de clasificación</a:t>
            </a:r>
            <a:endParaRPr/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8949" y="4325915"/>
            <a:ext cx="3031902" cy="72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/>
          <p:nvPr>
            <p:ph type="title"/>
          </p:nvPr>
        </p:nvSpPr>
        <p:spPr>
          <a:xfrm>
            <a:off x="240145" y="415636"/>
            <a:ext cx="8700655" cy="1955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</a:pPr>
            <a:r>
              <a:rPr lang="es-CO" sz="6000">
                <a:latin typeface="Tahoma"/>
                <a:ea typeface="Tahoma"/>
                <a:cs typeface="Tahoma"/>
                <a:sym typeface="Tahoma"/>
              </a:rPr>
              <a:t>Métricas del modelo: Suport vector machine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418" y="2688171"/>
            <a:ext cx="7644439" cy="278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CO" sz="3200">
                <a:solidFill>
                  <a:srgbClr val="E03A00"/>
                </a:solidFill>
                <a:latin typeface="Arial"/>
                <a:ea typeface="Arial"/>
                <a:cs typeface="Arial"/>
                <a:sym typeface="Arial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681498" y="1966024"/>
            <a:ext cx="7804726" cy="97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Arial"/>
              <a:buNone/>
            </a:pPr>
            <a:r>
              <a:rPr b="0" i="0" lang="es-CO" sz="40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Clasificación Reclamaciones y Quejas</a:t>
            </a:r>
            <a:endParaRPr/>
          </a:p>
        </p:txBody>
      </p:sp>
      <p:cxnSp>
        <p:nvCxnSpPr>
          <p:cNvPr id="89" name="Google Shape;89;p2"/>
          <p:cNvCxnSpPr/>
          <p:nvPr/>
        </p:nvCxnSpPr>
        <p:spPr>
          <a:xfrm>
            <a:off x="1678803" y="3377493"/>
            <a:ext cx="581011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0" name="Google Shape;90;p2"/>
          <p:cNvSpPr txBox="1"/>
          <p:nvPr/>
        </p:nvSpPr>
        <p:spPr>
          <a:xfrm>
            <a:off x="1483227" y="3941389"/>
            <a:ext cx="6201268" cy="1249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Facultad de Ciencias – Especialización en Estadística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172B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2000"/>
              <a:buFont typeface="Arial"/>
              <a:buChar char="-"/>
            </a:pPr>
            <a:r>
              <a:rPr b="0" i="0" lang="es-CO" sz="2000" u="none" cap="none" strike="noStrike">
                <a:solidFill>
                  <a:srgbClr val="172B7E"/>
                </a:solidFill>
                <a:latin typeface="Arial"/>
                <a:ea typeface="Arial"/>
                <a:cs typeface="Arial"/>
                <a:sym typeface="Arial"/>
              </a:rPr>
              <a:t>Cristian David Retrepo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3"/>
          <p:cNvCxnSpPr/>
          <p:nvPr/>
        </p:nvCxnSpPr>
        <p:spPr>
          <a:xfrm flipH="1">
            <a:off x="1480127" y="3205018"/>
            <a:ext cx="6928" cy="2955637"/>
          </a:xfrm>
          <a:prstGeom prst="straightConnector1">
            <a:avLst/>
          </a:prstGeom>
          <a:noFill/>
          <a:ln cap="flat" cmpd="sng" w="25400">
            <a:solidFill>
              <a:srgbClr val="35408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6" name="Google Shape;96;p3"/>
          <p:cNvSpPr/>
          <p:nvPr/>
        </p:nvSpPr>
        <p:spPr>
          <a:xfrm>
            <a:off x="1403927" y="3429000"/>
            <a:ext cx="157018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417786" y="3904670"/>
            <a:ext cx="157018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1417786" y="4435755"/>
            <a:ext cx="157018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1403922" y="5366059"/>
            <a:ext cx="152400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403922" y="5763357"/>
            <a:ext cx="152400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1669473" y="3321688"/>
            <a:ext cx="29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Normatividad Asociada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1669473" y="3797358"/>
            <a:ext cx="2902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Fuentes de Información</a:t>
            </a: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1669472" y="4328443"/>
            <a:ext cx="62876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Contextualización del Problema a Solucionar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1669472" y="5258747"/>
            <a:ext cx="4313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Revisión Modelo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1669473" y="5656046"/>
            <a:ext cx="4313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Conclusiones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669473" y="4793595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35408F"/>
                </a:solidFill>
                <a:latin typeface="Calibri"/>
                <a:ea typeface="Calibri"/>
                <a:cs typeface="Calibri"/>
                <a:sym typeface="Calibri"/>
              </a:rPr>
              <a:t>Base de Datos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401618" y="4900907"/>
            <a:ext cx="157018" cy="154709"/>
          </a:xfrm>
          <a:prstGeom prst="ellipse">
            <a:avLst/>
          </a:prstGeom>
          <a:solidFill>
            <a:srgbClr val="35408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>
            <p:ph type="title"/>
          </p:nvPr>
        </p:nvSpPr>
        <p:spPr>
          <a:xfrm>
            <a:off x="457200" y="274638"/>
            <a:ext cx="5847347" cy="687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ct val="100000"/>
              <a:buFont typeface="Calibri"/>
              <a:buNone/>
            </a:pPr>
            <a:r>
              <a:rPr lang="es-CO">
                <a:solidFill>
                  <a:srgbClr val="35408F"/>
                </a:solidFill>
              </a:rPr>
              <a:t>Normatividad Asociada</a:t>
            </a:r>
            <a:endParaRPr/>
          </a:p>
        </p:txBody>
      </p:sp>
      <p:grpSp>
        <p:nvGrpSpPr>
          <p:cNvPr id="113" name="Google Shape;113;p4"/>
          <p:cNvGrpSpPr/>
          <p:nvPr/>
        </p:nvGrpSpPr>
        <p:grpSpPr>
          <a:xfrm>
            <a:off x="809858" y="1213963"/>
            <a:ext cx="5878213" cy="3715588"/>
            <a:chOff x="2579325" y="1342187"/>
            <a:chExt cx="4824445" cy="3278010"/>
          </a:xfrm>
        </p:grpSpPr>
        <p:grpSp>
          <p:nvGrpSpPr>
            <p:cNvPr id="114" name="Google Shape;114;p4"/>
            <p:cNvGrpSpPr/>
            <p:nvPr/>
          </p:nvGrpSpPr>
          <p:grpSpPr>
            <a:xfrm>
              <a:off x="2579325" y="1342187"/>
              <a:ext cx="1412709" cy="1923473"/>
              <a:chOff x="1036275" y="1120988"/>
              <a:chExt cx="1412709" cy="1923473"/>
            </a:xfrm>
          </p:grpSpPr>
          <p:sp>
            <p:nvSpPr>
              <p:cNvPr id="115" name="Google Shape;115;p4"/>
              <p:cNvSpPr/>
              <p:nvPr/>
            </p:nvSpPr>
            <p:spPr>
              <a:xfrm>
                <a:off x="1812795" y="2639054"/>
                <a:ext cx="534944" cy="218918"/>
              </a:xfrm>
              <a:custGeom>
                <a:rect b="b" l="l" r="r" t="t"/>
                <a:pathLst>
                  <a:path extrusionOk="0" h="7002" w="17110">
                    <a:moveTo>
                      <a:pt x="0" y="1"/>
                    </a:moveTo>
                    <a:lnTo>
                      <a:pt x="2810" y="3501"/>
                    </a:lnTo>
                    <a:lnTo>
                      <a:pt x="0" y="7002"/>
                    </a:lnTo>
                    <a:lnTo>
                      <a:pt x="14300" y="7002"/>
                    </a:lnTo>
                    <a:lnTo>
                      <a:pt x="17110" y="3501"/>
                    </a:lnTo>
                    <a:lnTo>
                      <a:pt x="14300" y="1"/>
                    </a:lnTo>
                    <a:close/>
                  </a:path>
                </a:pathLst>
              </a:custGeom>
              <a:solidFill>
                <a:srgbClr val="354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1742447" y="1996915"/>
                <a:ext cx="31" cy="754581"/>
              </a:xfrm>
              <a:custGeom>
                <a:rect b="b" l="l" r="r" t="t"/>
                <a:pathLst>
                  <a:path extrusionOk="0" fill="none" h="24135" w="1">
                    <a:moveTo>
                      <a:pt x="0" y="24134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00BFB1"/>
              </a:solidFill>
              <a:ln cap="rnd" cmpd="sng" w="17850">
                <a:solidFill>
                  <a:srgbClr val="9DB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036275" y="1121000"/>
                <a:ext cx="1412709" cy="987693"/>
              </a:xfrm>
              <a:custGeom>
                <a:rect b="b" l="l" r="r" t="t"/>
                <a:pathLst>
                  <a:path extrusionOk="0" h="31591" w="45185">
                    <a:moveTo>
                      <a:pt x="2858" y="0"/>
                    </a:moveTo>
                    <a:cubicBezTo>
                      <a:pt x="1274" y="0"/>
                      <a:pt x="0" y="1274"/>
                      <a:pt x="0" y="2846"/>
                    </a:cubicBezTo>
                    <a:lnTo>
                      <a:pt x="0" y="21669"/>
                    </a:lnTo>
                    <a:cubicBezTo>
                      <a:pt x="0" y="25753"/>
                      <a:pt x="3310" y="29063"/>
                      <a:pt x="7394" y="29063"/>
                    </a:cubicBezTo>
                    <a:lnTo>
                      <a:pt x="18121" y="29063"/>
                    </a:lnTo>
                    <a:cubicBezTo>
                      <a:pt x="18157" y="29111"/>
                      <a:pt x="18193" y="29170"/>
                      <a:pt x="18240" y="29206"/>
                    </a:cubicBezTo>
                    <a:lnTo>
                      <a:pt x="19241" y="30206"/>
                    </a:lnTo>
                    <a:cubicBezTo>
                      <a:pt x="20163" y="31129"/>
                      <a:pt x="21375" y="31590"/>
                      <a:pt x="22586" y="31590"/>
                    </a:cubicBezTo>
                    <a:cubicBezTo>
                      <a:pt x="23798" y="31590"/>
                      <a:pt x="25009" y="31129"/>
                      <a:pt x="25932" y="30206"/>
                    </a:cubicBezTo>
                    <a:lnTo>
                      <a:pt x="26932" y="29206"/>
                    </a:lnTo>
                    <a:cubicBezTo>
                      <a:pt x="26980" y="29170"/>
                      <a:pt x="27003" y="29111"/>
                      <a:pt x="27051" y="29063"/>
                    </a:cubicBezTo>
                    <a:lnTo>
                      <a:pt x="37779" y="29063"/>
                    </a:lnTo>
                    <a:cubicBezTo>
                      <a:pt x="41874" y="29063"/>
                      <a:pt x="45184" y="25753"/>
                      <a:pt x="45184" y="21669"/>
                    </a:cubicBezTo>
                    <a:lnTo>
                      <a:pt x="45184" y="2846"/>
                    </a:lnTo>
                    <a:cubicBezTo>
                      <a:pt x="45184" y="1274"/>
                      <a:pt x="43898" y="0"/>
                      <a:pt x="4232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1036275" y="1120988"/>
                <a:ext cx="1412709" cy="336536"/>
              </a:xfrm>
              <a:custGeom>
                <a:rect b="b" l="l" r="r" t="t"/>
                <a:pathLst>
                  <a:path extrusionOk="0" h="10764" w="45185">
                    <a:moveTo>
                      <a:pt x="2846" y="0"/>
                    </a:moveTo>
                    <a:cubicBezTo>
                      <a:pt x="1274" y="0"/>
                      <a:pt x="0" y="1274"/>
                      <a:pt x="0" y="2846"/>
                    </a:cubicBezTo>
                    <a:lnTo>
                      <a:pt x="0" y="10763"/>
                    </a:lnTo>
                    <a:lnTo>
                      <a:pt x="45184" y="10763"/>
                    </a:lnTo>
                    <a:lnTo>
                      <a:pt x="45184" y="2846"/>
                    </a:lnTo>
                    <a:cubicBezTo>
                      <a:pt x="45184" y="1274"/>
                      <a:pt x="43910" y="0"/>
                      <a:pt x="42339" y="0"/>
                    </a:cubicBezTo>
                    <a:close/>
                  </a:path>
                </a:pathLst>
              </a:custGeom>
              <a:solidFill>
                <a:srgbClr val="354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ahoma"/>
                  <a:buNone/>
                </a:pPr>
                <a:r>
                  <a:rPr lang="es-CO" sz="1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rPr>
                  <a:t>Ley 142 de 1994</a:t>
                </a:r>
                <a:endParaRPr sz="14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449454" y="2458524"/>
                <a:ext cx="585969" cy="585937"/>
              </a:xfrm>
              <a:custGeom>
                <a:rect b="b" l="l" r="r" t="t"/>
                <a:pathLst>
                  <a:path extrusionOk="0" h="18741" w="18742">
                    <a:moveTo>
                      <a:pt x="9371" y="0"/>
                    </a:moveTo>
                    <a:cubicBezTo>
                      <a:pt x="4204" y="0"/>
                      <a:pt x="1" y="4191"/>
                      <a:pt x="1" y="9370"/>
                    </a:cubicBezTo>
                    <a:cubicBezTo>
                      <a:pt x="1" y="14538"/>
                      <a:pt x="4204" y="18741"/>
                      <a:pt x="9371" y="18741"/>
                    </a:cubicBezTo>
                    <a:cubicBezTo>
                      <a:pt x="14550" y="18741"/>
                      <a:pt x="18741" y="14538"/>
                      <a:pt x="18741" y="9370"/>
                    </a:cubicBezTo>
                    <a:cubicBezTo>
                      <a:pt x="18741" y="4191"/>
                      <a:pt x="14550" y="0"/>
                      <a:pt x="9371" y="0"/>
                    </a:cubicBezTo>
                    <a:close/>
                  </a:path>
                </a:pathLst>
              </a:custGeom>
              <a:solidFill>
                <a:srgbClr val="354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637831" y="2646870"/>
                <a:ext cx="209601" cy="209225"/>
              </a:xfrm>
              <a:custGeom>
                <a:rect b="b" l="l" r="r" t="t"/>
                <a:pathLst>
                  <a:path extrusionOk="0" h="6692" w="6704">
                    <a:moveTo>
                      <a:pt x="3346" y="453"/>
                    </a:moveTo>
                    <a:cubicBezTo>
                      <a:pt x="3656" y="453"/>
                      <a:pt x="3941" y="501"/>
                      <a:pt x="4215" y="584"/>
                    </a:cubicBezTo>
                    <a:cubicBezTo>
                      <a:pt x="3941" y="691"/>
                      <a:pt x="3584" y="846"/>
                      <a:pt x="3203" y="1084"/>
                    </a:cubicBezTo>
                    <a:cubicBezTo>
                      <a:pt x="2870" y="929"/>
                      <a:pt x="2513" y="810"/>
                      <a:pt x="2108" y="727"/>
                    </a:cubicBezTo>
                    <a:cubicBezTo>
                      <a:pt x="2489" y="548"/>
                      <a:pt x="2906" y="453"/>
                      <a:pt x="3346" y="453"/>
                    </a:cubicBezTo>
                    <a:close/>
                    <a:moveTo>
                      <a:pt x="1632" y="1025"/>
                    </a:moveTo>
                    <a:cubicBezTo>
                      <a:pt x="2072" y="1084"/>
                      <a:pt x="2477" y="1179"/>
                      <a:pt x="2834" y="1322"/>
                    </a:cubicBezTo>
                    <a:cubicBezTo>
                      <a:pt x="2572" y="1513"/>
                      <a:pt x="2310" y="1739"/>
                      <a:pt x="2048" y="2001"/>
                    </a:cubicBezTo>
                    <a:lnTo>
                      <a:pt x="1298" y="1298"/>
                    </a:lnTo>
                    <a:cubicBezTo>
                      <a:pt x="1405" y="1191"/>
                      <a:pt x="1513" y="1108"/>
                      <a:pt x="1632" y="1025"/>
                    </a:cubicBezTo>
                    <a:close/>
                    <a:moveTo>
                      <a:pt x="4715" y="798"/>
                    </a:moveTo>
                    <a:cubicBezTo>
                      <a:pt x="5061" y="977"/>
                      <a:pt x="5358" y="1227"/>
                      <a:pt x="5596" y="1525"/>
                    </a:cubicBezTo>
                    <a:cubicBezTo>
                      <a:pt x="5573" y="2037"/>
                      <a:pt x="5489" y="2489"/>
                      <a:pt x="5358" y="2894"/>
                    </a:cubicBezTo>
                    <a:cubicBezTo>
                      <a:pt x="4954" y="2310"/>
                      <a:pt x="4382" y="1703"/>
                      <a:pt x="3584" y="1263"/>
                    </a:cubicBezTo>
                    <a:cubicBezTo>
                      <a:pt x="4096" y="977"/>
                      <a:pt x="4537" y="846"/>
                      <a:pt x="4715" y="798"/>
                    </a:cubicBezTo>
                    <a:close/>
                    <a:moveTo>
                      <a:pt x="1060" y="1572"/>
                    </a:moveTo>
                    <a:lnTo>
                      <a:pt x="1810" y="2275"/>
                    </a:lnTo>
                    <a:cubicBezTo>
                      <a:pt x="1596" y="2525"/>
                      <a:pt x="1405" y="2811"/>
                      <a:pt x="1239" y="3132"/>
                    </a:cubicBezTo>
                    <a:cubicBezTo>
                      <a:pt x="989" y="2632"/>
                      <a:pt x="870" y="2191"/>
                      <a:pt x="822" y="1941"/>
                    </a:cubicBezTo>
                    <a:cubicBezTo>
                      <a:pt x="893" y="1810"/>
                      <a:pt x="977" y="1691"/>
                      <a:pt x="1060" y="1572"/>
                    </a:cubicBezTo>
                    <a:close/>
                    <a:moveTo>
                      <a:pt x="5930" y="2025"/>
                    </a:moveTo>
                    <a:cubicBezTo>
                      <a:pt x="6132" y="2418"/>
                      <a:pt x="6239" y="2870"/>
                      <a:pt x="6239" y="3346"/>
                    </a:cubicBezTo>
                    <a:cubicBezTo>
                      <a:pt x="6239" y="3680"/>
                      <a:pt x="6192" y="3989"/>
                      <a:pt x="6085" y="4287"/>
                    </a:cubicBezTo>
                    <a:cubicBezTo>
                      <a:pt x="5989" y="4025"/>
                      <a:pt x="5835" y="3668"/>
                      <a:pt x="5608" y="3275"/>
                    </a:cubicBezTo>
                    <a:cubicBezTo>
                      <a:pt x="5751" y="2906"/>
                      <a:pt x="5858" y="2489"/>
                      <a:pt x="5930" y="2025"/>
                    </a:cubicBezTo>
                    <a:close/>
                    <a:moveTo>
                      <a:pt x="3215" y="1477"/>
                    </a:moveTo>
                    <a:cubicBezTo>
                      <a:pt x="4180" y="1941"/>
                      <a:pt x="4811" y="2656"/>
                      <a:pt x="5204" y="3299"/>
                    </a:cubicBezTo>
                    <a:cubicBezTo>
                      <a:pt x="5037" y="3704"/>
                      <a:pt x="4811" y="4061"/>
                      <a:pt x="4573" y="4370"/>
                    </a:cubicBezTo>
                    <a:lnTo>
                      <a:pt x="2310" y="2239"/>
                    </a:lnTo>
                    <a:cubicBezTo>
                      <a:pt x="2596" y="1929"/>
                      <a:pt x="2918" y="1679"/>
                      <a:pt x="3215" y="1477"/>
                    </a:cubicBezTo>
                    <a:close/>
                    <a:moveTo>
                      <a:pt x="596" y="2465"/>
                    </a:moveTo>
                    <a:cubicBezTo>
                      <a:pt x="691" y="2763"/>
                      <a:pt x="834" y="3132"/>
                      <a:pt x="1048" y="3525"/>
                    </a:cubicBezTo>
                    <a:cubicBezTo>
                      <a:pt x="917" y="3846"/>
                      <a:pt x="810" y="4192"/>
                      <a:pt x="739" y="4573"/>
                    </a:cubicBezTo>
                    <a:cubicBezTo>
                      <a:pt x="560" y="4204"/>
                      <a:pt x="453" y="3787"/>
                      <a:pt x="453" y="3346"/>
                    </a:cubicBezTo>
                    <a:cubicBezTo>
                      <a:pt x="453" y="3037"/>
                      <a:pt x="501" y="2751"/>
                      <a:pt x="596" y="2465"/>
                    </a:cubicBezTo>
                    <a:close/>
                    <a:moveTo>
                      <a:pt x="5430" y="3680"/>
                    </a:moveTo>
                    <a:cubicBezTo>
                      <a:pt x="5716" y="4215"/>
                      <a:pt x="5835" y="4668"/>
                      <a:pt x="5858" y="4787"/>
                    </a:cubicBezTo>
                    <a:cubicBezTo>
                      <a:pt x="5763" y="4954"/>
                      <a:pt x="5644" y="5108"/>
                      <a:pt x="5513" y="5263"/>
                    </a:cubicBezTo>
                    <a:lnTo>
                      <a:pt x="4823" y="4608"/>
                    </a:lnTo>
                    <a:cubicBezTo>
                      <a:pt x="5049" y="4335"/>
                      <a:pt x="5251" y="4025"/>
                      <a:pt x="5430" y="3680"/>
                    </a:cubicBezTo>
                    <a:close/>
                    <a:moveTo>
                      <a:pt x="2072" y="2513"/>
                    </a:moveTo>
                    <a:lnTo>
                      <a:pt x="4334" y="4644"/>
                    </a:lnTo>
                    <a:cubicBezTo>
                      <a:pt x="4049" y="4954"/>
                      <a:pt x="3739" y="5204"/>
                      <a:pt x="3453" y="5394"/>
                    </a:cubicBezTo>
                    <a:cubicBezTo>
                      <a:pt x="2477" y="4918"/>
                      <a:pt x="1846" y="4192"/>
                      <a:pt x="1453" y="3525"/>
                    </a:cubicBezTo>
                    <a:cubicBezTo>
                      <a:pt x="1620" y="3132"/>
                      <a:pt x="1834" y="2799"/>
                      <a:pt x="2072" y="2513"/>
                    </a:cubicBezTo>
                    <a:close/>
                    <a:moveTo>
                      <a:pt x="4584" y="4882"/>
                    </a:moveTo>
                    <a:lnTo>
                      <a:pt x="5263" y="5513"/>
                    </a:lnTo>
                    <a:cubicBezTo>
                      <a:pt x="5120" y="5632"/>
                      <a:pt x="4965" y="5751"/>
                      <a:pt x="4811" y="5835"/>
                    </a:cubicBezTo>
                    <a:cubicBezTo>
                      <a:pt x="4453" y="5775"/>
                      <a:pt x="4120" y="5680"/>
                      <a:pt x="3834" y="5561"/>
                    </a:cubicBezTo>
                    <a:cubicBezTo>
                      <a:pt x="4084" y="5370"/>
                      <a:pt x="4334" y="5144"/>
                      <a:pt x="4584" y="4882"/>
                    </a:cubicBezTo>
                    <a:close/>
                    <a:moveTo>
                      <a:pt x="1286" y="3918"/>
                    </a:moveTo>
                    <a:cubicBezTo>
                      <a:pt x="1691" y="4537"/>
                      <a:pt x="2275" y="5156"/>
                      <a:pt x="3108" y="5620"/>
                    </a:cubicBezTo>
                    <a:cubicBezTo>
                      <a:pt x="2739" y="5835"/>
                      <a:pt x="2429" y="5966"/>
                      <a:pt x="2251" y="6025"/>
                    </a:cubicBezTo>
                    <a:cubicBezTo>
                      <a:pt x="1763" y="5823"/>
                      <a:pt x="1346" y="5489"/>
                      <a:pt x="1024" y="5061"/>
                    </a:cubicBezTo>
                    <a:cubicBezTo>
                      <a:pt x="1072" y="4644"/>
                      <a:pt x="1167" y="4263"/>
                      <a:pt x="1286" y="3918"/>
                    </a:cubicBezTo>
                    <a:close/>
                    <a:moveTo>
                      <a:pt x="3477" y="5811"/>
                    </a:moveTo>
                    <a:cubicBezTo>
                      <a:pt x="3715" y="5918"/>
                      <a:pt x="3977" y="6013"/>
                      <a:pt x="4263" y="6085"/>
                    </a:cubicBezTo>
                    <a:cubicBezTo>
                      <a:pt x="3977" y="6180"/>
                      <a:pt x="3668" y="6240"/>
                      <a:pt x="3346" y="6240"/>
                    </a:cubicBezTo>
                    <a:cubicBezTo>
                      <a:pt x="3168" y="6240"/>
                      <a:pt x="2977" y="6216"/>
                      <a:pt x="2798" y="6180"/>
                    </a:cubicBezTo>
                    <a:cubicBezTo>
                      <a:pt x="2989" y="6097"/>
                      <a:pt x="3227" y="5966"/>
                      <a:pt x="3477" y="5811"/>
                    </a:cubicBezTo>
                    <a:close/>
                    <a:moveTo>
                      <a:pt x="3346" y="1"/>
                    </a:moveTo>
                    <a:cubicBezTo>
                      <a:pt x="1501" y="1"/>
                      <a:pt x="1" y="1489"/>
                      <a:pt x="1" y="3346"/>
                    </a:cubicBezTo>
                    <a:cubicBezTo>
                      <a:pt x="1" y="5192"/>
                      <a:pt x="1501" y="6692"/>
                      <a:pt x="3346" y="6692"/>
                    </a:cubicBezTo>
                    <a:cubicBezTo>
                      <a:pt x="5204" y="6692"/>
                      <a:pt x="6704" y="5192"/>
                      <a:pt x="6704" y="3346"/>
                    </a:cubicBezTo>
                    <a:cubicBezTo>
                      <a:pt x="6704" y="1489"/>
                      <a:pt x="5204" y="1"/>
                      <a:pt x="3346" y="1"/>
                    </a:cubicBezTo>
                    <a:close/>
                  </a:path>
                </a:pathLst>
              </a:custGeom>
              <a:solidFill>
                <a:srgbClr val="00B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1" name="Google Shape;121;p4"/>
              <p:cNvSpPr txBox="1"/>
              <p:nvPr/>
            </p:nvSpPr>
            <p:spPr>
              <a:xfrm>
                <a:off x="1130650" y="1457525"/>
                <a:ext cx="1224000" cy="5349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Tahoma"/>
                  <a:buNone/>
                </a:pPr>
                <a:r>
                  <a:rPr lang="es-CO" sz="1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Gobierno Nacional</a:t>
                </a:r>
                <a:endParaRPr sz="14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22" name="Google Shape;122;p4"/>
            <p:cNvGrpSpPr/>
            <p:nvPr/>
          </p:nvGrpSpPr>
          <p:grpSpPr>
            <a:xfrm>
              <a:off x="4834098" y="1342199"/>
              <a:ext cx="1412334" cy="1923461"/>
              <a:chOff x="3291048" y="1121000"/>
              <a:chExt cx="1412334" cy="1923461"/>
            </a:xfrm>
          </p:grpSpPr>
          <p:sp>
            <p:nvSpPr>
              <p:cNvPr id="123" name="Google Shape;123;p4"/>
              <p:cNvSpPr/>
              <p:nvPr/>
            </p:nvSpPr>
            <p:spPr>
              <a:xfrm>
                <a:off x="3997219" y="1996915"/>
                <a:ext cx="31" cy="754581"/>
              </a:xfrm>
              <a:custGeom>
                <a:rect b="b" l="l" r="r" t="t"/>
                <a:pathLst>
                  <a:path extrusionOk="0" fill="none" h="24135" w="1">
                    <a:moveTo>
                      <a:pt x="0" y="24134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7850">
                <a:solidFill>
                  <a:srgbClr val="9DB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291048" y="1121000"/>
                <a:ext cx="1412334" cy="987693"/>
              </a:xfrm>
              <a:custGeom>
                <a:rect b="b" l="l" r="r" t="t"/>
                <a:pathLst>
                  <a:path extrusionOk="0" h="31591" w="45173">
                    <a:moveTo>
                      <a:pt x="2846" y="0"/>
                    </a:moveTo>
                    <a:cubicBezTo>
                      <a:pt x="1274" y="0"/>
                      <a:pt x="0" y="1274"/>
                      <a:pt x="0" y="2846"/>
                    </a:cubicBezTo>
                    <a:lnTo>
                      <a:pt x="0" y="21669"/>
                    </a:lnTo>
                    <a:cubicBezTo>
                      <a:pt x="0" y="25753"/>
                      <a:pt x="3310" y="29063"/>
                      <a:pt x="7394" y="29063"/>
                    </a:cubicBezTo>
                    <a:lnTo>
                      <a:pt x="18121" y="29063"/>
                    </a:lnTo>
                    <a:cubicBezTo>
                      <a:pt x="18157" y="29111"/>
                      <a:pt x="18193" y="29170"/>
                      <a:pt x="18241" y="29206"/>
                    </a:cubicBezTo>
                    <a:lnTo>
                      <a:pt x="19229" y="30206"/>
                    </a:lnTo>
                    <a:cubicBezTo>
                      <a:pt x="20157" y="31129"/>
                      <a:pt x="21369" y="31590"/>
                      <a:pt x="22580" y="31590"/>
                    </a:cubicBezTo>
                    <a:cubicBezTo>
                      <a:pt x="23792" y="31590"/>
                      <a:pt x="25003" y="31129"/>
                      <a:pt x="25932" y="30206"/>
                    </a:cubicBezTo>
                    <a:lnTo>
                      <a:pt x="26920" y="29206"/>
                    </a:lnTo>
                    <a:cubicBezTo>
                      <a:pt x="26968" y="29170"/>
                      <a:pt x="27004" y="29111"/>
                      <a:pt x="27039" y="29063"/>
                    </a:cubicBezTo>
                    <a:lnTo>
                      <a:pt x="37779" y="29063"/>
                    </a:lnTo>
                    <a:cubicBezTo>
                      <a:pt x="41863" y="29063"/>
                      <a:pt x="45172" y="25753"/>
                      <a:pt x="45172" y="21669"/>
                    </a:cubicBezTo>
                    <a:lnTo>
                      <a:pt x="45172" y="2846"/>
                    </a:lnTo>
                    <a:cubicBezTo>
                      <a:pt x="45172" y="1274"/>
                      <a:pt x="43899" y="0"/>
                      <a:pt x="4232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5" name="Google Shape;125;p4"/>
              <p:cNvSpPr txBox="1"/>
              <p:nvPr/>
            </p:nvSpPr>
            <p:spPr>
              <a:xfrm>
                <a:off x="3385213" y="1457525"/>
                <a:ext cx="12240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Tahoma"/>
                  <a:buNone/>
                </a:pPr>
                <a:r>
                  <a:rPr lang="es-CO" sz="12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Reporte de Información Mensual</a:t>
                </a:r>
                <a:endParaRPr sz="7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291048" y="1121000"/>
                <a:ext cx="1412334" cy="336536"/>
              </a:xfrm>
              <a:custGeom>
                <a:rect b="b" l="l" r="r" t="t"/>
                <a:pathLst>
                  <a:path extrusionOk="0" h="10764" w="45173">
                    <a:moveTo>
                      <a:pt x="2846" y="0"/>
                    </a:moveTo>
                    <a:cubicBezTo>
                      <a:pt x="1274" y="0"/>
                      <a:pt x="0" y="1274"/>
                      <a:pt x="0" y="2846"/>
                    </a:cubicBezTo>
                    <a:lnTo>
                      <a:pt x="0" y="10763"/>
                    </a:lnTo>
                    <a:lnTo>
                      <a:pt x="45172" y="10763"/>
                    </a:lnTo>
                    <a:lnTo>
                      <a:pt x="45172" y="2846"/>
                    </a:lnTo>
                    <a:cubicBezTo>
                      <a:pt x="45172" y="1274"/>
                      <a:pt x="43899" y="0"/>
                      <a:pt x="42327" y="0"/>
                    </a:cubicBezTo>
                    <a:close/>
                  </a:path>
                </a:pathLst>
              </a:custGeom>
              <a:solidFill>
                <a:srgbClr val="F3B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Tahoma"/>
                  <a:buNone/>
                </a:pPr>
                <a:r>
                  <a:rPr lang="es-CO" sz="12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rPr>
                  <a:t>Captura de Información</a:t>
                </a:r>
                <a:endParaRPr sz="12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3390067" y="2639054"/>
                <a:ext cx="534569" cy="218918"/>
              </a:xfrm>
              <a:custGeom>
                <a:rect b="b" l="l" r="r" t="t"/>
                <a:pathLst>
                  <a:path extrusionOk="0" h="7002" w="17098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3B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4072789" y="2639054"/>
                <a:ext cx="534569" cy="218918"/>
              </a:xfrm>
              <a:custGeom>
                <a:rect b="b" l="l" r="r" t="t"/>
                <a:pathLst>
                  <a:path extrusionOk="0" h="7002" w="17098">
                    <a:moveTo>
                      <a:pt x="0" y="1"/>
                    </a:moveTo>
                    <a:lnTo>
                      <a:pt x="2798" y="3501"/>
                    </a:lnTo>
                    <a:lnTo>
                      <a:pt x="0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3B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704258" y="2458524"/>
                <a:ext cx="585937" cy="585937"/>
              </a:xfrm>
              <a:custGeom>
                <a:rect b="b" l="l" r="r" t="t"/>
                <a:pathLst>
                  <a:path extrusionOk="0" h="18741" w="18741">
                    <a:moveTo>
                      <a:pt x="9370" y="0"/>
                    </a:moveTo>
                    <a:cubicBezTo>
                      <a:pt x="4191" y="0"/>
                      <a:pt x="0" y="4191"/>
                      <a:pt x="0" y="9370"/>
                    </a:cubicBezTo>
                    <a:cubicBezTo>
                      <a:pt x="0" y="14538"/>
                      <a:pt x="4191" y="18741"/>
                      <a:pt x="9370" y="18741"/>
                    </a:cubicBezTo>
                    <a:cubicBezTo>
                      <a:pt x="14550" y="18741"/>
                      <a:pt x="18741" y="14538"/>
                      <a:pt x="18741" y="9370"/>
                    </a:cubicBezTo>
                    <a:cubicBezTo>
                      <a:pt x="18741" y="4191"/>
                      <a:pt x="14550" y="0"/>
                      <a:pt x="9370" y="0"/>
                    </a:cubicBezTo>
                    <a:close/>
                  </a:path>
                </a:pathLst>
              </a:custGeom>
              <a:solidFill>
                <a:srgbClr val="F3B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3779077" y="2533344"/>
                <a:ext cx="436303" cy="436303"/>
              </a:xfrm>
              <a:custGeom>
                <a:rect b="b" l="l" r="r" t="t"/>
                <a:pathLst>
                  <a:path extrusionOk="0" h="13955" w="13955">
                    <a:moveTo>
                      <a:pt x="6977" y="0"/>
                    </a:moveTo>
                    <a:cubicBezTo>
                      <a:pt x="3120" y="0"/>
                      <a:pt x="0" y="3120"/>
                      <a:pt x="0" y="6977"/>
                    </a:cubicBezTo>
                    <a:cubicBezTo>
                      <a:pt x="0" y="10823"/>
                      <a:pt x="3120" y="13954"/>
                      <a:pt x="6977" y="13954"/>
                    </a:cubicBezTo>
                    <a:cubicBezTo>
                      <a:pt x="10823" y="13954"/>
                      <a:pt x="13954" y="10823"/>
                      <a:pt x="13954" y="6977"/>
                    </a:cubicBezTo>
                    <a:cubicBezTo>
                      <a:pt x="13954" y="3120"/>
                      <a:pt x="10823" y="0"/>
                      <a:pt x="69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>
              <a:off x="2697997" y="2679724"/>
              <a:ext cx="2421236" cy="1929066"/>
              <a:chOff x="1154947" y="2458524"/>
              <a:chExt cx="2421236" cy="1929066"/>
            </a:xfrm>
          </p:grpSpPr>
          <p:sp>
            <p:nvSpPr>
              <p:cNvPr id="132" name="Google Shape;132;p4"/>
              <p:cNvSpPr/>
              <p:nvPr/>
            </p:nvSpPr>
            <p:spPr>
              <a:xfrm>
                <a:off x="2260242" y="2639054"/>
                <a:ext cx="534944" cy="218918"/>
              </a:xfrm>
              <a:custGeom>
                <a:rect b="b" l="l" r="r" t="t"/>
                <a:pathLst>
                  <a:path extrusionOk="0" h="7002" w="17110">
                    <a:moveTo>
                      <a:pt x="1" y="1"/>
                    </a:moveTo>
                    <a:lnTo>
                      <a:pt x="2811" y="3501"/>
                    </a:lnTo>
                    <a:lnTo>
                      <a:pt x="1" y="7002"/>
                    </a:lnTo>
                    <a:lnTo>
                      <a:pt x="14300" y="7002"/>
                    </a:lnTo>
                    <a:lnTo>
                      <a:pt x="17110" y="3501"/>
                    </a:lnTo>
                    <a:lnTo>
                      <a:pt x="14300" y="1"/>
                    </a:lnTo>
                    <a:close/>
                  </a:path>
                </a:pathLst>
              </a:custGeom>
              <a:solidFill>
                <a:srgbClr val="E756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2942589" y="2639054"/>
                <a:ext cx="534600" cy="218918"/>
              </a:xfrm>
              <a:custGeom>
                <a:rect b="b" l="l" r="r" t="t"/>
                <a:pathLst>
                  <a:path extrusionOk="0" h="7002" w="17099">
                    <a:moveTo>
                      <a:pt x="1" y="1"/>
                    </a:moveTo>
                    <a:lnTo>
                      <a:pt x="2799" y="3501"/>
                    </a:lnTo>
                    <a:lnTo>
                      <a:pt x="1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E756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2870021" y="2757051"/>
                <a:ext cx="31" cy="754206"/>
              </a:xfrm>
              <a:custGeom>
                <a:rect b="b" l="l" r="r" t="t"/>
                <a:pathLst>
                  <a:path extrusionOk="0" fill="none" h="24123" w="1">
                    <a:moveTo>
                      <a:pt x="0" y="1"/>
                    </a:moveTo>
                    <a:lnTo>
                      <a:pt x="0" y="24123"/>
                    </a:lnTo>
                  </a:path>
                </a:pathLst>
              </a:custGeom>
              <a:noFill/>
              <a:ln cap="rnd" cmpd="sng" w="17850">
                <a:solidFill>
                  <a:srgbClr val="9DB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2163474" y="3399597"/>
                <a:ext cx="1412709" cy="987974"/>
              </a:xfrm>
              <a:custGeom>
                <a:rect b="b" l="l" r="r" t="t"/>
                <a:pathLst>
                  <a:path extrusionOk="0" h="31600" w="45185">
                    <a:moveTo>
                      <a:pt x="22598" y="0"/>
                    </a:moveTo>
                    <a:cubicBezTo>
                      <a:pt x="21387" y="0"/>
                      <a:pt x="20175" y="464"/>
                      <a:pt x="19253" y="1393"/>
                    </a:cubicBezTo>
                    <a:lnTo>
                      <a:pt x="18252" y="2381"/>
                    </a:lnTo>
                    <a:cubicBezTo>
                      <a:pt x="18205" y="2429"/>
                      <a:pt x="18181" y="2477"/>
                      <a:pt x="18133" y="2524"/>
                    </a:cubicBezTo>
                    <a:lnTo>
                      <a:pt x="7406" y="2524"/>
                    </a:lnTo>
                    <a:cubicBezTo>
                      <a:pt x="3310" y="2524"/>
                      <a:pt x="0" y="5846"/>
                      <a:pt x="0" y="9930"/>
                    </a:cubicBezTo>
                    <a:lnTo>
                      <a:pt x="0" y="28742"/>
                    </a:lnTo>
                    <a:cubicBezTo>
                      <a:pt x="0" y="30325"/>
                      <a:pt x="1286" y="31599"/>
                      <a:pt x="2858" y="31599"/>
                    </a:cubicBezTo>
                    <a:lnTo>
                      <a:pt x="42327" y="31599"/>
                    </a:lnTo>
                    <a:cubicBezTo>
                      <a:pt x="43910" y="31599"/>
                      <a:pt x="45184" y="30325"/>
                      <a:pt x="45184" y="28742"/>
                    </a:cubicBezTo>
                    <a:lnTo>
                      <a:pt x="45184" y="9930"/>
                    </a:lnTo>
                    <a:cubicBezTo>
                      <a:pt x="45184" y="5846"/>
                      <a:pt x="41874" y="2524"/>
                      <a:pt x="37791" y="2524"/>
                    </a:cubicBezTo>
                    <a:lnTo>
                      <a:pt x="27063" y="2524"/>
                    </a:lnTo>
                    <a:cubicBezTo>
                      <a:pt x="27027" y="2477"/>
                      <a:pt x="26992" y="2429"/>
                      <a:pt x="26944" y="2381"/>
                    </a:cubicBezTo>
                    <a:lnTo>
                      <a:pt x="25944" y="1393"/>
                    </a:lnTo>
                    <a:cubicBezTo>
                      <a:pt x="25021" y="464"/>
                      <a:pt x="23810" y="0"/>
                      <a:pt x="22598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2163474" y="4051022"/>
                <a:ext cx="1412709" cy="336568"/>
              </a:xfrm>
              <a:custGeom>
                <a:rect b="b" l="l" r="r" t="t"/>
                <a:pathLst>
                  <a:path extrusionOk="0" h="10765" w="45185">
                    <a:moveTo>
                      <a:pt x="0" y="1"/>
                    </a:moveTo>
                    <a:lnTo>
                      <a:pt x="0" y="7919"/>
                    </a:lnTo>
                    <a:cubicBezTo>
                      <a:pt x="0" y="9490"/>
                      <a:pt x="1274" y="10764"/>
                      <a:pt x="2846" y="10764"/>
                    </a:cubicBezTo>
                    <a:lnTo>
                      <a:pt x="42339" y="10764"/>
                    </a:lnTo>
                    <a:cubicBezTo>
                      <a:pt x="43910" y="10764"/>
                      <a:pt x="45184" y="9490"/>
                      <a:pt x="45184" y="7919"/>
                    </a:cubicBezTo>
                    <a:lnTo>
                      <a:pt x="45184" y="1"/>
                    </a:lnTo>
                    <a:close/>
                  </a:path>
                </a:pathLst>
              </a:custGeom>
              <a:solidFill>
                <a:srgbClr val="E756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Tahoma"/>
                  <a:buNone/>
                </a:pPr>
                <a:r>
                  <a:rPr lang="es-CO" sz="14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rPr>
                  <a:t>SSPD</a:t>
                </a:r>
                <a:endParaRPr sz="14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2577028" y="2458524"/>
                <a:ext cx="585969" cy="585937"/>
              </a:xfrm>
              <a:custGeom>
                <a:rect b="b" l="l" r="r" t="t"/>
                <a:pathLst>
                  <a:path extrusionOk="0" h="18741" w="18742">
                    <a:moveTo>
                      <a:pt x="9371" y="0"/>
                    </a:moveTo>
                    <a:cubicBezTo>
                      <a:pt x="4192" y="0"/>
                      <a:pt x="1" y="4191"/>
                      <a:pt x="1" y="9370"/>
                    </a:cubicBezTo>
                    <a:cubicBezTo>
                      <a:pt x="1" y="14538"/>
                      <a:pt x="4192" y="18741"/>
                      <a:pt x="9371" y="18741"/>
                    </a:cubicBezTo>
                    <a:cubicBezTo>
                      <a:pt x="14539" y="18741"/>
                      <a:pt x="18741" y="14538"/>
                      <a:pt x="18741" y="9370"/>
                    </a:cubicBezTo>
                    <a:cubicBezTo>
                      <a:pt x="18741" y="4191"/>
                      <a:pt x="14539" y="0"/>
                      <a:pt x="9371" y="0"/>
                    </a:cubicBezTo>
                    <a:close/>
                  </a:path>
                </a:pathLst>
              </a:custGeom>
              <a:solidFill>
                <a:srgbClr val="E756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2659119" y="2526294"/>
                <a:ext cx="435928" cy="436303"/>
              </a:xfrm>
              <a:custGeom>
                <a:rect b="b" l="l" r="r" t="t"/>
                <a:pathLst>
                  <a:path extrusionOk="0" h="13955" w="13943">
                    <a:moveTo>
                      <a:pt x="6977" y="0"/>
                    </a:moveTo>
                    <a:cubicBezTo>
                      <a:pt x="3120" y="0"/>
                      <a:pt x="0" y="3120"/>
                      <a:pt x="0" y="6977"/>
                    </a:cubicBezTo>
                    <a:cubicBezTo>
                      <a:pt x="0" y="10823"/>
                      <a:pt x="3120" y="13954"/>
                      <a:pt x="6977" y="13954"/>
                    </a:cubicBezTo>
                    <a:cubicBezTo>
                      <a:pt x="10823" y="13954"/>
                      <a:pt x="13942" y="10823"/>
                      <a:pt x="13942" y="6977"/>
                    </a:cubicBezTo>
                    <a:cubicBezTo>
                      <a:pt x="13942" y="3120"/>
                      <a:pt x="10823" y="0"/>
                      <a:pt x="69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1154947" y="2869383"/>
                <a:ext cx="13819" cy="23480"/>
              </a:xfrm>
              <a:custGeom>
                <a:rect b="b" l="l" r="r" t="t"/>
                <a:pathLst>
                  <a:path extrusionOk="0" h="751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524"/>
                    </a:lnTo>
                    <a:cubicBezTo>
                      <a:pt x="1" y="644"/>
                      <a:pt x="96" y="751"/>
                      <a:pt x="227" y="751"/>
                    </a:cubicBezTo>
                    <a:cubicBezTo>
                      <a:pt x="346" y="751"/>
                      <a:pt x="441" y="644"/>
                      <a:pt x="441" y="524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rgbClr val="00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0" name="Google Shape;140;p4"/>
              <p:cNvSpPr txBox="1"/>
              <p:nvPr/>
            </p:nvSpPr>
            <p:spPr>
              <a:xfrm>
                <a:off x="2204579" y="3523569"/>
                <a:ext cx="1321333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4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20151300054575 de 2015</a:t>
                </a:r>
                <a:endParaRPr sz="32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grpSp>
          <p:nvGrpSpPr>
            <p:cNvPr id="141" name="Google Shape;141;p4"/>
            <p:cNvGrpSpPr/>
            <p:nvPr/>
          </p:nvGrpSpPr>
          <p:grpSpPr>
            <a:xfrm>
              <a:off x="5961296" y="2679724"/>
              <a:ext cx="1442474" cy="1940473"/>
              <a:chOff x="4418246" y="2458524"/>
              <a:chExt cx="1442474" cy="1940473"/>
            </a:xfrm>
          </p:grpSpPr>
          <p:sp>
            <p:nvSpPr>
              <p:cNvPr id="142" name="Google Shape;142;p4"/>
              <p:cNvSpPr/>
              <p:nvPr/>
            </p:nvSpPr>
            <p:spPr>
              <a:xfrm>
                <a:off x="4520236" y="2639054"/>
                <a:ext cx="534569" cy="218918"/>
              </a:xfrm>
              <a:custGeom>
                <a:rect b="b" l="l" r="r" t="t"/>
                <a:pathLst>
                  <a:path extrusionOk="0" h="7002" w="17098">
                    <a:moveTo>
                      <a:pt x="1" y="1"/>
                    </a:moveTo>
                    <a:lnTo>
                      <a:pt x="2799" y="3501"/>
                    </a:lnTo>
                    <a:lnTo>
                      <a:pt x="1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40B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201833" y="2639054"/>
                <a:ext cx="534600" cy="218918"/>
              </a:xfrm>
              <a:custGeom>
                <a:rect b="b" l="l" r="r" t="t"/>
                <a:pathLst>
                  <a:path extrusionOk="0" h="7002" w="17099">
                    <a:moveTo>
                      <a:pt x="1" y="1"/>
                    </a:moveTo>
                    <a:lnTo>
                      <a:pt x="2799" y="3501"/>
                    </a:lnTo>
                    <a:lnTo>
                      <a:pt x="1" y="7002"/>
                    </a:lnTo>
                    <a:lnTo>
                      <a:pt x="14288" y="7002"/>
                    </a:lnTo>
                    <a:lnTo>
                      <a:pt x="17098" y="3501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40B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5124418" y="2757051"/>
                <a:ext cx="31" cy="754206"/>
              </a:xfrm>
              <a:custGeom>
                <a:rect b="b" l="l" r="r" t="t"/>
                <a:pathLst>
                  <a:path extrusionOk="0" fill="none" h="24123" w="1">
                    <a:moveTo>
                      <a:pt x="0" y="1"/>
                    </a:moveTo>
                    <a:lnTo>
                      <a:pt x="0" y="24123"/>
                    </a:lnTo>
                  </a:path>
                </a:pathLst>
              </a:custGeom>
              <a:noFill/>
              <a:ln cap="rnd" cmpd="sng" w="17850">
                <a:solidFill>
                  <a:srgbClr val="9DB6C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4448011" y="3411023"/>
                <a:ext cx="1412709" cy="987974"/>
              </a:xfrm>
              <a:custGeom>
                <a:rect b="b" l="l" r="r" t="t"/>
                <a:pathLst>
                  <a:path extrusionOk="0" h="31600" w="45185">
                    <a:moveTo>
                      <a:pt x="22597" y="0"/>
                    </a:moveTo>
                    <a:cubicBezTo>
                      <a:pt x="21384" y="0"/>
                      <a:pt x="20169" y="464"/>
                      <a:pt x="19241" y="1393"/>
                    </a:cubicBezTo>
                    <a:lnTo>
                      <a:pt x="18253" y="2381"/>
                    </a:lnTo>
                    <a:cubicBezTo>
                      <a:pt x="18205" y="2429"/>
                      <a:pt x="18169" y="2477"/>
                      <a:pt x="18134" y="2524"/>
                    </a:cubicBezTo>
                    <a:lnTo>
                      <a:pt x="7394" y="2524"/>
                    </a:lnTo>
                    <a:cubicBezTo>
                      <a:pt x="3310" y="2524"/>
                      <a:pt x="0" y="5846"/>
                      <a:pt x="0" y="9930"/>
                    </a:cubicBezTo>
                    <a:lnTo>
                      <a:pt x="0" y="28742"/>
                    </a:lnTo>
                    <a:cubicBezTo>
                      <a:pt x="0" y="30325"/>
                      <a:pt x="1274" y="31599"/>
                      <a:pt x="2858" y="31599"/>
                    </a:cubicBezTo>
                    <a:lnTo>
                      <a:pt x="42327" y="31599"/>
                    </a:lnTo>
                    <a:cubicBezTo>
                      <a:pt x="43899" y="31599"/>
                      <a:pt x="45185" y="30325"/>
                      <a:pt x="45185" y="28742"/>
                    </a:cubicBezTo>
                    <a:lnTo>
                      <a:pt x="45185" y="9930"/>
                    </a:lnTo>
                    <a:cubicBezTo>
                      <a:pt x="45185" y="5846"/>
                      <a:pt x="41863" y="2524"/>
                      <a:pt x="37779" y="2524"/>
                    </a:cubicBezTo>
                    <a:lnTo>
                      <a:pt x="27051" y="2524"/>
                    </a:lnTo>
                    <a:cubicBezTo>
                      <a:pt x="27016" y="2477"/>
                      <a:pt x="26980" y="2429"/>
                      <a:pt x="26944" y="2381"/>
                    </a:cubicBezTo>
                    <a:lnTo>
                      <a:pt x="25944" y="1393"/>
                    </a:lnTo>
                    <a:cubicBezTo>
                      <a:pt x="25021" y="464"/>
                      <a:pt x="23810" y="0"/>
                      <a:pt x="2259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4418246" y="4051022"/>
                <a:ext cx="1412709" cy="336568"/>
              </a:xfrm>
              <a:custGeom>
                <a:rect b="b" l="l" r="r" t="t"/>
                <a:pathLst>
                  <a:path extrusionOk="0" h="10765" w="45185">
                    <a:moveTo>
                      <a:pt x="0" y="1"/>
                    </a:moveTo>
                    <a:lnTo>
                      <a:pt x="0" y="7919"/>
                    </a:lnTo>
                    <a:cubicBezTo>
                      <a:pt x="0" y="9490"/>
                      <a:pt x="1274" y="10764"/>
                      <a:pt x="2846" y="10764"/>
                    </a:cubicBezTo>
                    <a:lnTo>
                      <a:pt x="42327" y="10764"/>
                    </a:lnTo>
                    <a:cubicBezTo>
                      <a:pt x="43911" y="10764"/>
                      <a:pt x="45185" y="9490"/>
                      <a:pt x="45185" y="7919"/>
                    </a:cubicBezTo>
                    <a:lnTo>
                      <a:pt x="45185" y="1"/>
                    </a:lnTo>
                    <a:close/>
                  </a:path>
                </a:pathLst>
              </a:custGeom>
              <a:solidFill>
                <a:srgbClr val="40B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Tahoma"/>
                  <a:buNone/>
                </a:pPr>
                <a:r>
                  <a:rPr lang="es-CO" sz="1200">
                    <a:solidFill>
                      <a:srgbClr val="FFFFFF"/>
                    </a:solidFill>
                    <a:latin typeface="Tahoma"/>
                    <a:ea typeface="Tahoma"/>
                    <a:cs typeface="Tahoma"/>
                    <a:sym typeface="Tahoma"/>
                  </a:rPr>
                  <a:t>Reporte de Información</a:t>
                </a:r>
                <a:endParaRPr sz="12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4831457" y="2458524"/>
                <a:ext cx="585937" cy="585937"/>
              </a:xfrm>
              <a:custGeom>
                <a:rect b="b" l="l" r="r" t="t"/>
                <a:pathLst>
                  <a:path extrusionOk="0" h="18741" w="18741">
                    <a:moveTo>
                      <a:pt x="9370" y="0"/>
                    </a:moveTo>
                    <a:cubicBezTo>
                      <a:pt x="4203" y="0"/>
                      <a:pt x="0" y="4191"/>
                      <a:pt x="0" y="9370"/>
                    </a:cubicBezTo>
                    <a:cubicBezTo>
                      <a:pt x="0" y="14538"/>
                      <a:pt x="4203" y="18741"/>
                      <a:pt x="9370" y="18741"/>
                    </a:cubicBezTo>
                    <a:cubicBezTo>
                      <a:pt x="14550" y="18741"/>
                      <a:pt x="18741" y="14538"/>
                      <a:pt x="18741" y="9370"/>
                    </a:cubicBezTo>
                    <a:cubicBezTo>
                      <a:pt x="18741" y="4191"/>
                      <a:pt x="14550" y="0"/>
                      <a:pt x="9370" y="0"/>
                    </a:cubicBezTo>
                    <a:close/>
                  </a:path>
                </a:pathLst>
              </a:custGeom>
              <a:solidFill>
                <a:srgbClr val="40B0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4906651" y="2533344"/>
                <a:ext cx="435928" cy="436303"/>
              </a:xfrm>
              <a:custGeom>
                <a:rect b="b" l="l" r="r" t="t"/>
                <a:pathLst>
                  <a:path extrusionOk="0" h="13955" w="13943">
                    <a:moveTo>
                      <a:pt x="6965" y="0"/>
                    </a:moveTo>
                    <a:cubicBezTo>
                      <a:pt x="3120" y="0"/>
                      <a:pt x="0" y="3120"/>
                      <a:pt x="0" y="6977"/>
                    </a:cubicBezTo>
                    <a:cubicBezTo>
                      <a:pt x="0" y="10823"/>
                      <a:pt x="3120" y="13954"/>
                      <a:pt x="6965" y="13954"/>
                    </a:cubicBezTo>
                    <a:cubicBezTo>
                      <a:pt x="10823" y="13954"/>
                      <a:pt x="13943" y="10823"/>
                      <a:pt x="13943" y="6977"/>
                    </a:cubicBezTo>
                    <a:cubicBezTo>
                      <a:pt x="13943" y="3120"/>
                      <a:pt x="10823" y="0"/>
                      <a:pt x="6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149" name="Google Shape;149;p4"/>
              <p:cNvSpPr txBox="1"/>
              <p:nvPr/>
            </p:nvSpPr>
            <p:spPr>
              <a:xfrm>
                <a:off x="4463912" y="3522698"/>
                <a:ext cx="1317242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20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rPr>
                  <a:t>ESP Responsable</a:t>
                </a:r>
                <a:endParaRPr/>
              </a:p>
            </p:txBody>
          </p:sp>
        </p:grpSp>
        <p:sp>
          <p:nvSpPr>
            <p:cNvPr id="150" name="Google Shape;150;p4"/>
            <p:cNvSpPr/>
            <p:nvPr/>
          </p:nvSpPr>
          <p:spPr>
            <a:xfrm>
              <a:off x="3067730" y="2754543"/>
              <a:ext cx="435928" cy="436303"/>
            </a:xfrm>
            <a:custGeom>
              <a:rect b="b" l="l" r="r" t="t"/>
              <a:pathLst>
                <a:path extrusionOk="0" h="13955" w="13943">
                  <a:moveTo>
                    <a:pt x="6965" y="0"/>
                  </a:moveTo>
                  <a:cubicBezTo>
                    <a:pt x="3119" y="0"/>
                    <a:pt x="0" y="3120"/>
                    <a:pt x="0" y="6977"/>
                  </a:cubicBezTo>
                  <a:cubicBezTo>
                    <a:pt x="0" y="10823"/>
                    <a:pt x="3119" y="13954"/>
                    <a:pt x="6965" y="13954"/>
                  </a:cubicBezTo>
                  <a:cubicBezTo>
                    <a:pt x="10823" y="13954"/>
                    <a:pt x="13942" y="10823"/>
                    <a:pt x="13942" y="6977"/>
                  </a:cubicBezTo>
                  <a:cubicBezTo>
                    <a:pt x="13942" y="3120"/>
                    <a:pt x="10823" y="0"/>
                    <a:pt x="6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pic>
          <p:nvPicPr>
            <p:cNvPr descr="Base de datos" id="151" name="Google Shape;151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7520" y="2845820"/>
              <a:ext cx="262729" cy="262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resentación con gráfico circular" id="152" name="Google Shape;152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233233" y="2787960"/>
              <a:ext cx="350126" cy="350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áfico de barras RTL" id="153" name="Google Shape;15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5366876" y="2785439"/>
              <a:ext cx="351914" cy="351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beza con engranajes" id="154" name="Google Shape;154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02828" y="2796553"/>
              <a:ext cx="363395" cy="3633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4"/>
          <p:cNvGrpSpPr/>
          <p:nvPr/>
        </p:nvGrpSpPr>
        <p:grpSpPr>
          <a:xfrm>
            <a:off x="6303281" y="1142817"/>
            <a:ext cx="1625101" cy="2270818"/>
            <a:chOff x="5545445" y="1121000"/>
            <a:chExt cx="1412709" cy="1923461"/>
          </a:xfrm>
        </p:grpSpPr>
        <p:sp>
          <p:nvSpPr>
            <p:cNvPr id="156" name="Google Shape;156;p4"/>
            <p:cNvSpPr/>
            <p:nvPr/>
          </p:nvSpPr>
          <p:spPr>
            <a:xfrm>
              <a:off x="5649310" y="2639054"/>
              <a:ext cx="534569" cy="218918"/>
            </a:xfrm>
            <a:custGeom>
              <a:rect b="b" l="l" r="r" t="t"/>
              <a:pathLst>
                <a:path extrusionOk="0" h="7002" w="17098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005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324591" y="2639054"/>
              <a:ext cx="534569" cy="218918"/>
            </a:xfrm>
            <a:custGeom>
              <a:rect b="b" l="l" r="r" t="t"/>
              <a:pathLst>
                <a:path extrusionOk="0" h="7002" w="17098">
                  <a:moveTo>
                    <a:pt x="0" y="1"/>
                  </a:moveTo>
                  <a:lnTo>
                    <a:pt x="2798" y="3501"/>
                  </a:lnTo>
                  <a:lnTo>
                    <a:pt x="0" y="7002"/>
                  </a:lnTo>
                  <a:lnTo>
                    <a:pt x="14288" y="7002"/>
                  </a:lnTo>
                  <a:lnTo>
                    <a:pt x="17098" y="3501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005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251992" y="1996915"/>
              <a:ext cx="31" cy="754581"/>
            </a:xfrm>
            <a:custGeom>
              <a:rect b="b" l="l" r="r" t="t"/>
              <a:pathLst>
                <a:path extrusionOk="0" fill="none" h="24135" w="1">
                  <a:moveTo>
                    <a:pt x="0" y="24134"/>
                  </a:moveTo>
                  <a:lnTo>
                    <a:pt x="0" y="0"/>
                  </a:lnTo>
                </a:path>
              </a:pathLst>
            </a:custGeom>
            <a:noFill/>
            <a:ln cap="rnd" cmpd="sng" w="17850">
              <a:solidFill>
                <a:srgbClr val="9DB6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545445" y="1121000"/>
              <a:ext cx="1412709" cy="987693"/>
            </a:xfrm>
            <a:custGeom>
              <a:rect b="b" l="l" r="r" t="t"/>
              <a:pathLst>
                <a:path extrusionOk="0" h="31591" w="45185">
                  <a:moveTo>
                    <a:pt x="2858" y="0"/>
                  </a:moveTo>
                  <a:cubicBezTo>
                    <a:pt x="1286" y="0"/>
                    <a:pt x="0" y="1274"/>
                    <a:pt x="0" y="2846"/>
                  </a:cubicBezTo>
                  <a:lnTo>
                    <a:pt x="0" y="21669"/>
                  </a:lnTo>
                  <a:cubicBezTo>
                    <a:pt x="0" y="25753"/>
                    <a:pt x="3310" y="29063"/>
                    <a:pt x="7406" y="29063"/>
                  </a:cubicBezTo>
                  <a:lnTo>
                    <a:pt x="18122" y="29063"/>
                  </a:lnTo>
                  <a:cubicBezTo>
                    <a:pt x="18169" y="29111"/>
                    <a:pt x="18193" y="29170"/>
                    <a:pt x="18241" y="29206"/>
                  </a:cubicBezTo>
                  <a:lnTo>
                    <a:pt x="19241" y="30206"/>
                  </a:lnTo>
                  <a:cubicBezTo>
                    <a:pt x="20164" y="31129"/>
                    <a:pt x="21375" y="31590"/>
                    <a:pt x="22587" y="31590"/>
                  </a:cubicBezTo>
                  <a:cubicBezTo>
                    <a:pt x="23798" y="31590"/>
                    <a:pt x="25009" y="31129"/>
                    <a:pt x="25932" y="30206"/>
                  </a:cubicBezTo>
                  <a:lnTo>
                    <a:pt x="26932" y="29206"/>
                  </a:lnTo>
                  <a:cubicBezTo>
                    <a:pt x="26980" y="29170"/>
                    <a:pt x="27016" y="29111"/>
                    <a:pt x="27051" y="29063"/>
                  </a:cubicBezTo>
                  <a:lnTo>
                    <a:pt x="37791" y="29063"/>
                  </a:lnTo>
                  <a:cubicBezTo>
                    <a:pt x="41875" y="29063"/>
                    <a:pt x="45185" y="25753"/>
                    <a:pt x="45185" y="21669"/>
                  </a:cubicBezTo>
                  <a:lnTo>
                    <a:pt x="45185" y="2846"/>
                  </a:lnTo>
                  <a:cubicBezTo>
                    <a:pt x="45185" y="1274"/>
                    <a:pt x="43911" y="0"/>
                    <a:pt x="4232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545445" y="1121000"/>
              <a:ext cx="1412709" cy="336536"/>
            </a:xfrm>
            <a:custGeom>
              <a:rect b="b" l="l" r="r" t="t"/>
              <a:pathLst>
                <a:path extrusionOk="0" h="10764" w="45185">
                  <a:moveTo>
                    <a:pt x="2846" y="0"/>
                  </a:moveTo>
                  <a:cubicBezTo>
                    <a:pt x="1274" y="0"/>
                    <a:pt x="0" y="1274"/>
                    <a:pt x="0" y="2846"/>
                  </a:cubicBezTo>
                  <a:lnTo>
                    <a:pt x="0" y="10763"/>
                  </a:lnTo>
                  <a:lnTo>
                    <a:pt x="45185" y="10763"/>
                  </a:lnTo>
                  <a:lnTo>
                    <a:pt x="45185" y="2846"/>
                  </a:lnTo>
                  <a:cubicBezTo>
                    <a:pt x="45185" y="1274"/>
                    <a:pt x="43911" y="0"/>
                    <a:pt x="42339" y="0"/>
                  </a:cubicBezTo>
                  <a:close/>
                </a:path>
              </a:pathLst>
            </a:custGeom>
            <a:solidFill>
              <a:srgbClr val="005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ahoma"/>
                <a:buNone/>
              </a:pPr>
              <a:r>
                <a:rPr lang="es-CO" sz="12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Proceso de Agrupación</a:t>
              </a:r>
              <a:endParaRPr sz="1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959030" y="2458524"/>
              <a:ext cx="585937" cy="585937"/>
            </a:xfrm>
            <a:custGeom>
              <a:rect b="b" l="l" r="r" t="t"/>
              <a:pathLst>
                <a:path extrusionOk="0" h="18741" w="18741">
                  <a:moveTo>
                    <a:pt x="9370" y="0"/>
                  </a:moveTo>
                  <a:cubicBezTo>
                    <a:pt x="4191" y="0"/>
                    <a:pt x="0" y="4191"/>
                    <a:pt x="0" y="9370"/>
                  </a:cubicBezTo>
                  <a:cubicBezTo>
                    <a:pt x="0" y="14538"/>
                    <a:pt x="4191" y="18741"/>
                    <a:pt x="9370" y="18741"/>
                  </a:cubicBezTo>
                  <a:cubicBezTo>
                    <a:pt x="14538" y="18741"/>
                    <a:pt x="18741" y="14538"/>
                    <a:pt x="18741" y="9370"/>
                  </a:cubicBezTo>
                  <a:cubicBezTo>
                    <a:pt x="18741" y="4191"/>
                    <a:pt x="14538" y="0"/>
                    <a:pt x="9370" y="0"/>
                  </a:cubicBezTo>
                  <a:close/>
                </a:path>
              </a:pathLst>
            </a:custGeom>
            <a:solidFill>
              <a:srgbClr val="005D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6033850" y="2533344"/>
              <a:ext cx="435928" cy="436303"/>
            </a:xfrm>
            <a:custGeom>
              <a:rect b="b" l="l" r="r" t="t"/>
              <a:pathLst>
                <a:path extrusionOk="0" h="13955" w="13943">
                  <a:moveTo>
                    <a:pt x="6977" y="0"/>
                  </a:moveTo>
                  <a:cubicBezTo>
                    <a:pt x="3120" y="0"/>
                    <a:pt x="0" y="3120"/>
                    <a:pt x="0" y="6977"/>
                  </a:cubicBezTo>
                  <a:cubicBezTo>
                    <a:pt x="0" y="10823"/>
                    <a:pt x="3120" y="13954"/>
                    <a:pt x="6977" y="13954"/>
                  </a:cubicBezTo>
                  <a:cubicBezTo>
                    <a:pt x="10823" y="13954"/>
                    <a:pt x="13943" y="10823"/>
                    <a:pt x="13943" y="6977"/>
                  </a:cubicBezTo>
                  <a:cubicBezTo>
                    <a:pt x="13943" y="3120"/>
                    <a:pt x="10823" y="0"/>
                    <a:pt x="69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264279" y="2693769"/>
              <a:ext cx="12318" cy="12318"/>
            </a:xfrm>
            <a:custGeom>
              <a:rect b="b" l="l" r="r" t="t"/>
              <a:pathLst>
                <a:path extrusionOk="0" h="394" w="394">
                  <a:moveTo>
                    <a:pt x="203" y="1"/>
                  </a:moveTo>
                  <a:cubicBezTo>
                    <a:pt x="96" y="1"/>
                    <a:pt x="0" y="84"/>
                    <a:pt x="0" y="203"/>
                  </a:cubicBezTo>
                  <a:cubicBezTo>
                    <a:pt x="0" y="310"/>
                    <a:pt x="96" y="394"/>
                    <a:pt x="203" y="394"/>
                  </a:cubicBezTo>
                  <a:cubicBezTo>
                    <a:pt x="310" y="394"/>
                    <a:pt x="393" y="310"/>
                    <a:pt x="393" y="203"/>
                  </a:cubicBezTo>
                  <a:cubicBezTo>
                    <a:pt x="393" y="84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descr="Internet" id="164" name="Google Shape;16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4506" y="2855297"/>
            <a:ext cx="388041" cy="38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6344962" y="1468295"/>
            <a:ext cx="1604957" cy="606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ESP Responsable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457200" y="274638"/>
            <a:ext cx="7759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ct val="100000"/>
              <a:buFont typeface="Tahoma"/>
              <a:buNone/>
            </a:pPr>
            <a:r>
              <a:rPr lang="es-CO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Contextualización Base de Datos</a:t>
            </a:r>
            <a:br>
              <a:rPr lang="es-CO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s-CO" sz="22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Resolución SSPD 20151300054575 de 2015</a:t>
            </a:r>
            <a:endParaRPr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5"/>
          <p:cNvSpPr txBox="1"/>
          <p:nvPr>
            <p:ph idx="1" type="body"/>
          </p:nvPr>
        </p:nvSpPr>
        <p:spPr>
          <a:xfrm>
            <a:off x="457200" y="1600201"/>
            <a:ext cx="3886200" cy="3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914400" rtl="0" algn="just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Departamento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Municipio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Localidad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Radicado Petición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Fecha Radicación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Tipo de Trámite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Causal</a:t>
            </a:r>
            <a:endParaRPr/>
          </a:p>
          <a:p>
            <a:pPr indent="-457200" lvl="1" marL="91440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/>
            </a:pPr>
            <a:r>
              <a:rPr lang="es-CO" sz="2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Detalle Causal</a:t>
            </a:r>
            <a:endParaRPr/>
          </a:p>
          <a:p>
            <a:pPr indent="-133350" lvl="1" marL="74295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4648200" y="1600199"/>
            <a:ext cx="41275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914400" marR="0" rtl="0" algn="just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Número de Cuenta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Factura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Tipo de Respuesta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Fecha de Respuesta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Radicado Respuesta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Fecha notificación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Tipo de Notificación</a:t>
            </a:r>
            <a:endParaRPr/>
          </a:p>
          <a:p>
            <a:pPr indent="-457200" lvl="1" marL="914400" marR="0" rtl="0" algn="just">
              <a:spcBef>
                <a:spcPts val="480"/>
              </a:spcBef>
              <a:spcAft>
                <a:spcPts val="0"/>
              </a:spcAft>
              <a:buClr>
                <a:srgbClr val="35408F"/>
              </a:buClr>
              <a:buSzPts val="2400"/>
              <a:buFont typeface="Calibri"/>
              <a:buAutoNum type="arabicPeriod" startAt="9"/>
            </a:pPr>
            <a:r>
              <a:rPr b="0" i="0" lang="es-CO" sz="2400" u="none" cap="none" strike="noStrike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Fecha de Traslado</a:t>
            </a:r>
            <a:endParaRPr/>
          </a:p>
          <a:p>
            <a:pPr indent="-133350" lvl="1" marL="742950" marR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104930" y="594518"/>
            <a:ext cx="8664315" cy="6397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5400"/>
              <a:buFont typeface="Tahoma"/>
              <a:buNone/>
            </a:pPr>
            <a:r>
              <a:rPr lang="es-CO" sz="5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Planteamiento inicial del Problema</a:t>
            </a:r>
            <a:endParaRPr/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344774" y="1783830"/>
            <a:ext cx="8664315" cy="4159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2000"/>
              <a:buNone/>
            </a:pPr>
            <a:r>
              <a:rPr lang="es-CO" sz="2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De toda la información que procesa la empresa en cuanto a reclamaciones, no se realiza una clasificación de la información, donde se pueda identificar las áreas en las cuales se deben enfocar los esfuerzos para brindar una mayor calidad en </a:t>
            </a:r>
            <a:r>
              <a:rPr lang="es-CO" sz="2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cuanto</a:t>
            </a:r>
            <a:r>
              <a:rPr lang="es-CO" sz="2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 a la prestación del servicio de energía eléctrica. Entendiendo la prestación como todo el proceso desde la prestación del servicio y la facturación del mismo.</a:t>
            </a:r>
            <a:endParaRPr/>
          </a:p>
          <a:p>
            <a:pPr indent="-215900" lvl="0" marL="34290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35408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rgbClr val="35408F"/>
              </a:buClr>
              <a:buSzPts val="2000"/>
              <a:buNone/>
            </a:pPr>
            <a:r>
              <a:rPr lang="es-CO" sz="2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Por lo anterior, es posible que la empresa no esté teniendo en cuenta la percepción que tienen los usuarios en cuanto a la calidad de los procesos, de acuerdo con de acuerdo con el número de reclamaciones y quejas que se reciben, y a su vez tampoco se está realizando un enfoque especifico sobre en que áreas se deben fortalecer los esfuerzos para reducir la cantidad de reclamaciones y quejas que ingresan a la empresa.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73891" y="288349"/>
            <a:ext cx="90701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6000"/>
              <a:buFont typeface="Tahoma"/>
              <a:buNone/>
            </a:pPr>
            <a:r>
              <a:rPr lang="es-CO" sz="6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A quien puede beneficiar?</a:t>
            </a: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915" y="1638800"/>
            <a:ext cx="8564170" cy="110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783" y="2862183"/>
            <a:ext cx="8478433" cy="113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2734" y="3962836"/>
            <a:ext cx="2448139" cy="19311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-e (@Aire_Energia) | Twitter" id="187" name="Google Shape;18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8454" y="3962836"/>
            <a:ext cx="1814946" cy="181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-505924" y="229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ts val="6000"/>
              <a:buFont typeface="Tahoma"/>
              <a:buNone/>
            </a:pPr>
            <a:r>
              <a:rPr lang="es-CO" sz="6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Áreas Beneficiadas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4775" l="0" r="0" t="0"/>
          <a:stretch/>
        </p:blipFill>
        <p:spPr>
          <a:xfrm>
            <a:off x="1049710" y="1840257"/>
            <a:ext cx="2924583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763" y="3277972"/>
            <a:ext cx="2886478" cy="19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865" y="3989973"/>
            <a:ext cx="2829320" cy="170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8760" y="1282887"/>
            <a:ext cx="2867425" cy="225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>
            <p:ph type="title"/>
          </p:nvPr>
        </p:nvSpPr>
        <p:spPr>
          <a:xfrm>
            <a:off x="112912" y="126711"/>
            <a:ext cx="5447379" cy="759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5408F"/>
              </a:buClr>
              <a:buSzPct val="100000"/>
              <a:buFont typeface="Tahoma"/>
              <a:buNone/>
            </a:pPr>
            <a:r>
              <a:rPr lang="es-CO" sz="60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Base de Datos</a:t>
            </a:r>
            <a:endParaRPr/>
          </a:p>
        </p:txBody>
      </p:sp>
      <p:grpSp>
        <p:nvGrpSpPr>
          <p:cNvPr id="202" name="Google Shape;202;p9"/>
          <p:cNvGrpSpPr/>
          <p:nvPr/>
        </p:nvGrpSpPr>
        <p:grpSpPr>
          <a:xfrm>
            <a:off x="841155" y="1315818"/>
            <a:ext cx="1147282" cy="937855"/>
            <a:chOff x="1178187" y="1392018"/>
            <a:chExt cx="1478877" cy="3058846"/>
          </a:xfrm>
        </p:grpSpPr>
        <p:sp>
          <p:nvSpPr>
            <p:cNvPr id="203" name="Google Shape;203;p9"/>
            <p:cNvSpPr/>
            <p:nvPr/>
          </p:nvSpPr>
          <p:spPr>
            <a:xfrm>
              <a:off x="1178187" y="1392018"/>
              <a:ext cx="1433924" cy="3058846"/>
            </a:xfrm>
            <a:custGeom>
              <a:rect b="b" l="l" r="r" t="t"/>
              <a:pathLst>
                <a:path extrusionOk="0" h="209510" w="98214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3540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2547798" y="2068378"/>
              <a:ext cx="109266" cy="109281"/>
            </a:xfrm>
            <a:custGeom>
              <a:rect b="b" l="l" r="r" t="t"/>
              <a:pathLst>
                <a:path extrusionOk="0" h="7485" w="7484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9"/>
          <p:cNvSpPr txBox="1"/>
          <p:nvPr/>
        </p:nvSpPr>
        <p:spPr>
          <a:xfrm>
            <a:off x="925921" y="1513150"/>
            <a:ext cx="9428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>
                <a:solidFill>
                  <a:srgbClr val="35408F"/>
                </a:solidFill>
                <a:latin typeface="Tahoma"/>
                <a:ea typeface="Tahoma"/>
                <a:cs typeface="Tahoma"/>
                <a:sym typeface="Tahoma"/>
              </a:rPr>
              <a:t>66199 Registros</a:t>
            </a:r>
            <a:endParaRPr/>
          </a:p>
        </p:txBody>
      </p:sp>
      <p:grpSp>
        <p:nvGrpSpPr>
          <p:cNvPr id="206" name="Google Shape;206;p9"/>
          <p:cNvGrpSpPr/>
          <p:nvPr/>
        </p:nvGrpSpPr>
        <p:grpSpPr>
          <a:xfrm>
            <a:off x="3367474" y="288937"/>
            <a:ext cx="4562765" cy="3017782"/>
            <a:chOff x="2475345" y="1356691"/>
            <a:chExt cx="4562765" cy="3017782"/>
          </a:xfrm>
        </p:grpSpPr>
        <p:pic>
          <p:nvPicPr>
            <p:cNvPr id="207" name="Google Shape;207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9873" y="1356691"/>
              <a:ext cx="3499407" cy="30177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9"/>
            <p:cNvSpPr/>
            <p:nvPr/>
          </p:nvSpPr>
          <p:spPr>
            <a:xfrm>
              <a:off x="6003637" y="2951119"/>
              <a:ext cx="1034473" cy="2816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extrusionOk="0" fill="none" h="120000" w="120000">
                  <a:moveTo>
                    <a:pt x="-10000" y="22500"/>
                  </a:moveTo>
                  <a:lnTo>
                    <a:pt x="-20000" y="22500"/>
                  </a:lnTo>
                  <a:lnTo>
                    <a:pt x="-60286" y="-143612"/>
                  </a:lnTo>
                </a:path>
              </a:pathLst>
            </a:custGeom>
            <a:noFill/>
            <a:ln cap="flat" cmpd="sng" w="9525">
              <a:solidFill>
                <a:srgbClr val="40B08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40B08F"/>
                  </a:solidFill>
                  <a:latin typeface="Calibri"/>
                  <a:ea typeface="Calibri"/>
                  <a:cs typeface="Calibri"/>
                  <a:sym typeface="Calibri"/>
                </a:rPr>
                <a:t>6374</a:t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4909576" y="4017919"/>
              <a:ext cx="1034473" cy="2816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extrusionOk="0" fill="none" h="120000" w="120000">
                  <a:moveTo>
                    <a:pt x="-10000" y="22500"/>
                  </a:moveTo>
                  <a:lnTo>
                    <a:pt x="-20000" y="22500"/>
                  </a:lnTo>
                  <a:lnTo>
                    <a:pt x="-60286" y="-143612"/>
                  </a:lnTo>
                </a:path>
              </a:pathLst>
            </a:custGeom>
            <a:noFill/>
            <a:ln cap="flat" cmpd="sng" w="9525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538CD5"/>
                  </a:solidFill>
                  <a:latin typeface="Calibri"/>
                  <a:ea typeface="Calibri"/>
                  <a:cs typeface="Calibri"/>
                  <a:sym typeface="Calibri"/>
                </a:rPr>
                <a:t>13711</a:t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 flipH="1">
              <a:off x="2475345" y="2082282"/>
              <a:ext cx="923637" cy="28160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extrusionOk="0" fill="none" h="120000" w="120000">
                  <a:moveTo>
                    <a:pt x="-10000" y="22500"/>
                  </a:moveTo>
                  <a:lnTo>
                    <a:pt x="-20000" y="22500"/>
                  </a:lnTo>
                  <a:lnTo>
                    <a:pt x="-23557" y="293266"/>
                  </a:lnTo>
                </a:path>
              </a:pathLst>
            </a:custGeom>
            <a:noFill/>
            <a:ln cap="flat" cmpd="sng" w="9525">
              <a:solidFill>
                <a:srgbClr val="538CD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46109</a:t>
              </a:r>
              <a:endParaRPr/>
            </a:p>
          </p:txBody>
        </p:sp>
      </p:grpSp>
      <p:pic>
        <p:nvPicPr>
          <p:cNvPr id="211" name="Google Shape;21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921" y="3663271"/>
            <a:ext cx="3552749" cy="202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1745" y="3663272"/>
            <a:ext cx="3417455" cy="2027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antilla-presentac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2018-07-09T16:33:10Z</dcterms:created>
  <dc:creator>Shayu Garnica</dc:creator>
</cp:coreProperties>
</file>